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368" r:id="rId2"/>
    <p:sldId id="401" r:id="rId3"/>
    <p:sldId id="402" r:id="rId4"/>
    <p:sldId id="398" r:id="rId5"/>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FF89"/>
    <a:srgbClr val="FFE4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8"/>
    <p:restoredTop sz="94915"/>
  </p:normalViewPr>
  <p:slideViewPr>
    <p:cSldViewPr snapToGrid="0">
      <p:cViewPr varScale="1">
        <p:scale>
          <a:sx n="155" d="100"/>
          <a:sy n="155" d="100"/>
        </p:scale>
        <p:origin x="1808"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21/11/2025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13145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3794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11/21/25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11/21/25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a:ln>
                  <a:noFill/>
                </a:ln>
                <a:solidFill>
                  <a:srgbClr val="FFFF00"/>
                </a:solidFill>
                <a:effectLst/>
                <a:uLnTx/>
                <a:uFillTx/>
                <a:latin typeface="Times New Roman" panose="02020603050405020304" pitchFamily="18" charset="0"/>
                <a:ea typeface="+mn-ea"/>
                <a:cs typeface="+mn-cs"/>
              </a:rPr>
              <a:t>Hebrews 13:20-25</a:t>
            </a: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1 Slide</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252785"/>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buNone/>
            </a:pPr>
            <a:r>
              <a:rPr lang="en-AU" sz="2600" b="1" baseline="30000" dirty="0">
                <a:solidFill>
                  <a:srgbClr val="FFFFFF"/>
                </a:solidFill>
                <a:effectLst/>
                <a:latin typeface="Times New Roman" panose="02020603050405020304" pitchFamily="18" charset="0"/>
                <a:ea typeface="Times New Roman" panose="02020603050405020304" pitchFamily="18" charset="0"/>
              </a:rPr>
              <a:t>20 </a:t>
            </a:r>
            <a:r>
              <a:rPr lang="en-AU" sz="2600" dirty="0">
                <a:solidFill>
                  <a:srgbClr val="FFFFFF"/>
                </a:solidFill>
                <a:effectLst/>
                <a:latin typeface="Times New Roman" panose="02020603050405020304" pitchFamily="18" charset="0"/>
                <a:ea typeface="Times New Roman" panose="02020603050405020304" pitchFamily="18" charset="0"/>
              </a:rPr>
              <a:t>Now may the God of peace who brought again from the dead our Lord Jesus, the great shepherd of the sheep, by the blood of the eternal covenant, </a:t>
            </a:r>
            <a:r>
              <a:rPr lang="en-AU" sz="2600" b="1" baseline="30000" dirty="0">
                <a:solidFill>
                  <a:srgbClr val="FFFFFF"/>
                </a:solidFill>
                <a:effectLst/>
                <a:latin typeface="Times New Roman" panose="02020603050405020304" pitchFamily="18" charset="0"/>
                <a:ea typeface="Times New Roman" panose="02020603050405020304" pitchFamily="18" charset="0"/>
              </a:rPr>
              <a:t>21 </a:t>
            </a:r>
            <a:r>
              <a:rPr lang="en-AU" sz="2600" dirty="0">
                <a:solidFill>
                  <a:srgbClr val="FFFFFF"/>
                </a:solidFill>
                <a:effectLst/>
                <a:latin typeface="Times New Roman" panose="02020603050405020304" pitchFamily="18" charset="0"/>
                <a:ea typeface="Times New Roman" panose="02020603050405020304" pitchFamily="18" charset="0"/>
              </a:rPr>
              <a:t>equip you with everything good that you may do his will, working in us that which is pleasing in his sight, through Jesus Christ, to whom be glory forever and ever.  Amen.</a:t>
            </a:r>
            <a:br>
              <a:rPr lang="en-AU" sz="2600" dirty="0">
                <a:solidFill>
                  <a:srgbClr val="FFFFFF"/>
                </a:solidFill>
                <a:effectLst/>
                <a:latin typeface="Times New Roman" panose="02020603050405020304" pitchFamily="18" charset="0"/>
                <a:ea typeface="Times New Roman" panose="02020603050405020304" pitchFamily="18" charset="0"/>
              </a:rPr>
            </a:br>
            <a:r>
              <a:rPr lang="en-AU" sz="2600" dirty="0">
                <a:solidFill>
                  <a:srgbClr val="FFFFFF"/>
                </a:solidFill>
                <a:effectLst/>
                <a:latin typeface="Times New Roman" panose="02020603050405020304" pitchFamily="18" charset="0"/>
                <a:ea typeface="Times New Roman" panose="02020603050405020304" pitchFamily="18" charset="0"/>
              </a:rPr>
              <a:t>  </a:t>
            </a:r>
            <a:endParaRPr lang="en-AU" sz="2600" dirty="0">
              <a:effectLst/>
              <a:latin typeface="Calibri" panose="020F0502020204030204" pitchFamily="34" charset="0"/>
              <a:ea typeface="Times New Roman" panose="02020603050405020304" pitchFamily="18" charset="0"/>
            </a:endParaRPr>
          </a:p>
          <a:p>
            <a:pPr indent="152400">
              <a:lnSpc>
                <a:spcPct val="115000"/>
              </a:lnSpc>
              <a:spcAft>
                <a:spcPts val="1000"/>
              </a:spcAft>
            </a:pPr>
            <a:r>
              <a:rPr lang="en-AU" sz="2600" b="1" baseline="30000" dirty="0">
                <a:solidFill>
                  <a:srgbClr val="FFFFFF"/>
                </a:solidFill>
                <a:effectLst/>
                <a:latin typeface="Times New Roman" panose="02020603050405020304" pitchFamily="18" charset="0"/>
                <a:ea typeface="Times New Roman" panose="02020603050405020304" pitchFamily="18" charset="0"/>
              </a:rPr>
              <a:t>22 </a:t>
            </a:r>
            <a:r>
              <a:rPr lang="en-AU" sz="2600" dirty="0">
                <a:solidFill>
                  <a:srgbClr val="FFFFFF"/>
                </a:solidFill>
                <a:effectLst/>
                <a:latin typeface="Times New Roman" panose="02020603050405020304" pitchFamily="18" charset="0"/>
                <a:ea typeface="Times New Roman" panose="02020603050405020304" pitchFamily="18" charset="0"/>
              </a:rPr>
              <a:t>I appeal to you, brothers, bear with my word of exhortation, for I have written to you briefly.  </a:t>
            </a:r>
            <a:r>
              <a:rPr lang="en-AU" sz="2600" b="1" baseline="30000" dirty="0">
                <a:solidFill>
                  <a:srgbClr val="FFFFFF"/>
                </a:solidFill>
                <a:effectLst/>
                <a:latin typeface="Times New Roman" panose="02020603050405020304" pitchFamily="18" charset="0"/>
                <a:ea typeface="Times New Roman" panose="02020603050405020304" pitchFamily="18" charset="0"/>
              </a:rPr>
              <a:t>23 </a:t>
            </a:r>
            <a:r>
              <a:rPr lang="en-AU" sz="2600" dirty="0">
                <a:solidFill>
                  <a:srgbClr val="FFFFFF"/>
                </a:solidFill>
                <a:effectLst/>
                <a:latin typeface="Times New Roman" panose="02020603050405020304" pitchFamily="18" charset="0"/>
                <a:ea typeface="Times New Roman" panose="02020603050405020304" pitchFamily="18" charset="0"/>
              </a:rPr>
              <a:t>You should know that our brother Timothy has been released, with whom I shall see you if he comes soon.  </a:t>
            </a:r>
            <a:r>
              <a:rPr lang="en-AU" sz="2600" b="1" baseline="30000" dirty="0">
                <a:solidFill>
                  <a:srgbClr val="FFFFFF"/>
                </a:solidFill>
                <a:effectLst/>
                <a:latin typeface="Times New Roman" panose="02020603050405020304" pitchFamily="18" charset="0"/>
                <a:ea typeface="Times New Roman" panose="02020603050405020304" pitchFamily="18" charset="0"/>
              </a:rPr>
              <a:t>24 </a:t>
            </a:r>
            <a:r>
              <a:rPr lang="en-AU" sz="2600" dirty="0">
                <a:solidFill>
                  <a:srgbClr val="FFFFFF"/>
                </a:solidFill>
                <a:effectLst/>
                <a:latin typeface="Times New Roman" panose="02020603050405020304" pitchFamily="18" charset="0"/>
                <a:ea typeface="Times New Roman" panose="02020603050405020304" pitchFamily="18" charset="0"/>
              </a:rPr>
              <a:t>Greet all your leaders and all the saints.  Those who come from Italy send you greetings.  </a:t>
            </a:r>
            <a:r>
              <a:rPr lang="en-AU" sz="2600" b="1" baseline="30000" dirty="0">
                <a:solidFill>
                  <a:srgbClr val="FFFFFF"/>
                </a:solidFill>
                <a:effectLst/>
                <a:latin typeface="Times New Roman" panose="02020603050405020304" pitchFamily="18" charset="0"/>
                <a:ea typeface="Times New Roman" panose="02020603050405020304" pitchFamily="18" charset="0"/>
              </a:rPr>
              <a:t>25 </a:t>
            </a:r>
            <a:r>
              <a:rPr lang="en-AU" sz="2600" dirty="0">
                <a:solidFill>
                  <a:srgbClr val="FFFFFF"/>
                </a:solidFill>
                <a:effectLst/>
                <a:latin typeface="Times New Roman" panose="02020603050405020304" pitchFamily="18" charset="0"/>
                <a:ea typeface="Times New Roman" panose="02020603050405020304" pitchFamily="18" charset="0"/>
              </a:rPr>
              <a:t>Grace be with all of you.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793157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289675"/>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Spiritual Completeness in the Will of God</a:t>
            </a:r>
            <a:endParaRPr lang="en-AU" sz="2000"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5509" y="648600"/>
            <a:ext cx="9138491" cy="330860"/>
          </a:xfrm>
          <a:prstGeom prst="rect">
            <a:avLst/>
          </a:prstGeom>
          <a:solidFill>
            <a:schemeClr val="bg1"/>
          </a:solidFill>
        </p:spPr>
        <p:txBody>
          <a:bodyPr wrap="square" rtlCol="0">
            <a:spAutoFit/>
          </a:bodyPr>
          <a:lstStyle/>
          <a:p>
            <a:r>
              <a:rPr lang="en-AU" sz="155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22 </a:t>
            </a:r>
            <a:r>
              <a:rPr lang="en-AU" sz="155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I appeal to you, brothers, bear with my word of </a:t>
            </a:r>
            <a:r>
              <a:rPr lang="en-AU" sz="1550" u="sng"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exhortation</a:t>
            </a:r>
            <a:r>
              <a:rPr lang="en-AU" sz="155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 for I have written to you briefly.</a:t>
            </a:r>
            <a:endParaRPr lang="en-AU" sz="1550" dirty="0">
              <a:latin typeface="Times New Roman" panose="02020603050405020304" pitchFamily="18" charset="0"/>
              <a:ea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1360515" y="999831"/>
            <a:ext cx="777246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word of encouragement;  urging on;  “You must do this”</a:t>
            </a:r>
          </a:p>
        </p:txBody>
      </p:sp>
      <p:sp>
        <p:nvSpPr>
          <p:cNvPr id="2" name="TextBox 1">
            <a:extLst>
              <a:ext uri="{FF2B5EF4-FFF2-40B4-BE49-F238E27FC236}">
                <a16:creationId xmlns:a16="http://schemas.microsoft.com/office/drawing/2014/main" id="{726FEEC4-D436-F5AC-C53B-B8D33DF85CDF}"/>
              </a:ext>
            </a:extLst>
          </p:cNvPr>
          <p:cNvSpPr txBox="1"/>
          <p:nvPr/>
        </p:nvSpPr>
        <p:spPr>
          <a:xfrm>
            <a:off x="-5509" y="0"/>
            <a:ext cx="5709358" cy="338554"/>
          </a:xfrm>
          <a:prstGeom prst="rect">
            <a:avLst/>
          </a:prstGeom>
          <a:noFill/>
        </p:spPr>
        <p:txBody>
          <a:bodyPr wrap="square" rtlCol="0">
            <a:spAutoFit/>
          </a:bodyPr>
          <a:lstStyle/>
          <a:p>
            <a:pPr lvl="0">
              <a:defRPr/>
            </a:pPr>
            <a:r>
              <a:rPr lang="en-AU" sz="1600" dirty="0">
                <a:solidFill>
                  <a:prstClr val="white"/>
                </a:solidFill>
                <a:latin typeface="Times New Roman" panose="02020603050405020304" pitchFamily="18" charset="0"/>
                <a:cs typeface="Times New Roman" panose="02020603050405020304" pitchFamily="18" charset="0"/>
              </a:rPr>
              <a:t>Information that needs to be applied.  Hearing and Doing.</a:t>
            </a:r>
          </a:p>
        </p:txBody>
      </p:sp>
      <p:sp>
        <p:nvSpPr>
          <p:cNvPr id="12" name="TextBox 11">
            <a:extLst>
              <a:ext uri="{FF2B5EF4-FFF2-40B4-BE49-F238E27FC236}">
                <a16:creationId xmlns:a16="http://schemas.microsoft.com/office/drawing/2014/main" id="{ABCDDF82-6905-4B34-2598-221AEE3D48DF}"/>
              </a:ext>
            </a:extLst>
          </p:cNvPr>
          <p:cNvSpPr txBox="1"/>
          <p:nvPr/>
        </p:nvSpPr>
        <p:spPr>
          <a:xfrm>
            <a:off x="0" y="975475"/>
            <a:ext cx="1594624" cy="400110"/>
          </a:xfrm>
          <a:prstGeom prst="rect">
            <a:avLst/>
          </a:prstGeom>
          <a:noFill/>
        </p:spPr>
        <p:txBody>
          <a:bodyPr wrap="square" rtlCol="0">
            <a:spAutoFit/>
          </a:bodyPr>
          <a:lstStyle/>
          <a:p>
            <a:pPr lvl="0">
              <a:defRPr/>
            </a:pPr>
            <a:r>
              <a:rPr lang="en-AU" sz="2000" dirty="0">
                <a:solidFill>
                  <a:srgbClr val="FFFF00"/>
                </a:solidFill>
                <a:latin typeface="Times New Roman" panose="02020603050405020304" pitchFamily="18" charset="0"/>
                <a:cs typeface="Times New Roman" panose="02020603050405020304" pitchFamily="18" charset="0"/>
              </a:rPr>
              <a:t>Exhortation</a:t>
            </a:r>
            <a:endParaRPr lang="en-AU" sz="2000" dirty="0">
              <a:solidFill>
                <a:srgbClr val="FFFF00"/>
              </a:solidFill>
              <a:cs typeface="Times New Roman" panose="02020603050405020304" pitchFamily="18" charset="0"/>
            </a:endParaRPr>
          </a:p>
        </p:txBody>
      </p:sp>
      <p:sp>
        <p:nvSpPr>
          <p:cNvPr id="13" name="TextBox 12">
            <a:extLst>
              <a:ext uri="{FF2B5EF4-FFF2-40B4-BE49-F238E27FC236}">
                <a16:creationId xmlns:a16="http://schemas.microsoft.com/office/drawing/2014/main" id="{A4287117-ADFB-D35B-451D-9ABC307CBE2C}"/>
              </a:ext>
            </a:extLst>
          </p:cNvPr>
          <p:cNvSpPr txBox="1"/>
          <p:nvPr/>
        </p:nvSpPr>
        <p:spPr>
          <a:xfrm>
            <a:off x="501805" y="1284187"/>
            <a:ext cx="8642195"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For some, it is a coaching and cheering on in what we most desire (pursuing God’s will)</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Others don’t want to hear it.  Rebel.  </a:t>
            </a:r>
          </a:p>
        </p:txBody>
      </p:sp>
      <p:sp>
        <p:nvSpPr>
          <p:cNvPr id="14" name="TextBox 13">
            <a:extLst>
              <a:ext uri="{FF2B5EF4-FFF2-40B4-BE49-F238E27FC236}">
                <a16:creationId xmlns:a16="http://schemas.microsoft.com/office/drawing/2014/main" id="{1E902D51-58BC-C9B7-8AFC-030BE88C3C21}"/>
              </a:ext>
            </a:extLst>
          </p:cNvPr>
          <p:cNvSpPr txBox="1"/>
          <p:nvPr/>
        </p:nvSpPr>
        <p:spPr>
          <a:xfrm>
            <a:off x="4148254" y="1607352"/>
            <a:ext cx="4923264" cy="646331"/>
          </a:xfrm>
          <a:prstGeom prst="rect">
            <a:avLst/>
          </a:prstGeom>
          <a:noFill/>
          <a:ln>
            <a:solidFill>
              <a:srgbClr val="FFFF89"/>
            </a:solidFill>
          </a:ln>
        </p:spPr>
        <p:txBody>
          <a:bodyPr wrap="square" rtlCol="0">
            <a:spAutoFit/>
          </a:bodyPr>
          <a:lstStyle/>
          <a:p>
            <a:pPr lvl="0" algn="ctr">
              <a:defRPr/>
            </a:pPr>
            <a:r>
              <a:rPr lang="en-AU" dirty="0">
                <a:solidFill>
                  <a:srgbClr val="FFFF89"/>
                </a:solidFill>
                <a:latin typeface="Times New Roman" panose="02020603050405020304" pitchFamily="18" charset="0"/>
                <a:cs typeface="Times New Roman" panose="02020603050405020304" pitchFamily="18" charset="0"/>
              </a:rPr>
              <a:t>Full-on for Jesus  Vs.  Half-hearted.</a:t>
            </a:r>
          </a:p>
          <a:p>
            <a:pPr lvl="0">
              <a:defRPr/>
            </a:pPr>
            <a:r>
              <a:rPr lang="en-AU" dirty="0">
                <a:solidFill>
                  <a:schemeClr val="bg1"/>
                </a:solidFill>
                <a:latin typeface="Times New Roman" panose="02020603050405020304" pitchFamily="18" charset="0"/>
                <a:cs typeface="Times New Roman" panose="02020603050405020304" pitchFamily="18" charset="0"/>
              </a:rPr>
              <a:t>Being a Disciple of Jesus, following Him faithfully.</a:t>
            </a:r>
            <a:endParaRPr lang="en-AU" dirty="0">
              <a:solidFill>
                <a:schemeClr val="bg1"/>
              </a:solidFill>
              <a:cs typeface="Times New Roman" panose="02020603050405020304" pitchFamily="18" charset="0"/>
            </a:endParaRPr>
          </a:p>
        </p:txBody>
      </p:sp>
      <p:sp>
        <p:nvSpPr>
          <p:cNvPr id="16" name="TextBox 15">
            <a:extLst>
              <a:ext uri="{FF2B5EF4-FFF2-40B4-BE49-F238E27FC236}">
                <a16:creationId xmlns:a16="http://schemas.microsoft.com/office/drawing/2014/main" id="{3C13A452-6DDE-3723-D918-BB700BB53394}"/>
              </a:ext>
            </a:extLst>
          </p:cNvPr>
          <p:cNvSpPr txBox="1"/>
          <p:nvPr/>
        </p:nvSpPr>
        <p:spPr>
          <a:xfrm>
            <a:off x="652280" y="2318891"/>
            <a:ext cx="8028945" cy="1077218"/>
          </a:xfrm>
          <a:prstGeom prst="rect">
            <a:avLst/>
          </a:prstGeom>
          <a:solidFill>
            <a:schemeClr val="bg1"/>
          </a:solidFill>
        </p:spPr>
        <p:txBody>
          <a:bodyPr wrap="square" rtlCol="0">
            <a:spAutoFit/>
          </a:bodyPr>
          <a:lstStyle/>
          <a:p>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20 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Now may the God of peace who brought again from the dead our Lord Jesus, the great shepherd of the sheep, by the blood of the eternal covenant, </a:t>
            </a: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21 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equip you with everything good that you may do his will, working in us that which is pleasing in his sight, through Jesus Christ, to whom be glory forever and ever.  Amen.</a:t>
            </a:r>
            <a:r>
              <a:rPr lang="en-AU" sz="1600" dirty="0">
                <a:effectLst/>
              </a:rPr>
              <a:t> </a:t>
            </a:r>
            <a:endParaRPr lang="en-AU" sz="1600" dirty="0">
              <a:latin typeface="Times New Roman" panose="02020603050405020304" pitchFamily="18" charset="0"/>
              <a:ea typeface="Times New Roman" panose="02020603050405020304" pitchFamily="18" charset="0"/>
            </a:endParaRPr>
          </a:p>
        </p:txBody>
      </p:sp>
      <p:sp>
        <p:nvSpPr>
          <p:cNvPr id="17" name="TextBox 16">
            <a:extLst>
              <a:ext uri="{FF2B5EF4-FFF2-40B4-BE49-F238E27FC236}">
                <a16:creationId xmlns:a16="http://schemas.microsoft.com/office/drawing/2014/main" id="{CA036701-2C79-E064-1E16-20A51EB45FD3}"/>
              </a:ext>
            </a:extLst>
          </p:cNvPr>
          <p:cNvSpPr txBox="1"/>
          <p:nvPr/>
        </p:nvSpPr>
        <p:spPr>
          <a:xfrm>
            <a:off x="111512" y="3336011"/>
            <a:ext cx="864219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Blood of Jesus – the eternal covenant.  Never to be repealed.  </a:t>
            </a:r>
          </a:p>
        </p:txBody>
      </p:sp>
      <p:sp>
        <p:nvSpPr>
          <p:cNvPr id="18" name="TextBox 17">
            <a:extLst>
              <a:ext uri="{FF2B5EF4-FFF2-40B4-BE49-F238E27FC236}">
                <a16:creationId xmlns:a16="http://schemas.microsoft.com/office/drawing/2014/main" id="{98FF1A71-3EDC-FACD-4B79-E459CF72E48D}"/>
              </a:ext>
            </a:extLst>
          </p:cNvPr>
          <p:cNvSpPr txBox="1"/>
          <p:nvPr/>
        </p:nvSpPr>
        <p:spPr>
          <a:xfrm>
            <a:off x="-1" y="3670060"/>
            <a:ext cx="9121832" cy="369332"/>
          </a:xfrm>
          <a:prstGeom prst="rect">
            <a:avLst/>
          </a:prstGeom>
          <a:noFill/>
        </p:spPr>
        <p:txBody>
          <a:bodyPr wrap="square" rtlCol="0">
            <a:spAutoFit/>
          </a:bodyPr>
          <a:lstStyle/>
          <a:p>
            <a:pPr lvl="0">
              <a:defRPr/>
            </a:pPr>
            <a:r>
              <a:rPr lang="en-AU" dirty="0">
                <a:solidFill>
                  <a:srgbClr val="FFFF00"/>
                </a:solidFill>
                <a:latin typeface="Times New Roman" panose="02020603050405020304" pitchFamily="18" charset="0"/>
                <a:cs typeface="Times New Roman" panose="02020603050405020304" pitchFamily="18" charset="0"/>
              </a:rPr>
              <a:t>Spiritual Completeness.  </a:t>
            </a:r>
            <a:r>
              <a:rPr lang="en-AU" dirty="0">
                <a:solidFill>
                  <a:schemeClr val="bg1"/>
                </a:solidFill>
                <a:latin typeface="Times New Roman" panose="02020603050405020304" pitchFamily="18" charset="0"/>
                <a:cs typeface="Times New Roman" panose="02020603050405020304" pitchFamily="18" charset="0"/>
              </a:rPr>
              <a:t>Being equipped with everything Good, to do God’s will.</a:t>
            </a:r>
            <a:endParaRPr lang="en-AU" dirty="0">
              <a:solidFill>
                <a:schemeClr val="bg1"/>
              </a:solidFill>
              <a:cs typeface="Times New Roman" panose="02020603050405020304" pitchFamily="18" charset="0"/>
            </a:endParaRPr>
          </a:p>
        </p:txBody>
      </p:sp>
      <p:sp>
        <p:nvSpPr>
          <p:cNvPr id="19" name="TextBox 18">
            <a:extLst>
              <a:ext uri="{FF2B5EF4-FFF2-40B4-BE49-F238E27FC236}">
                <a16:creationId xmlns:a16="http://schemas.microsoft.com/office/drawing/2014/main" id="{878F1575-48FC-C998-D2A3-8C0AD32E5A92}"/>
              </a:ext>
            </a:extLst>
          </p:cNvPr>
          <p:cNvSpPr txBox="1"/>
          <p:nvPr/>
        </p:nvSpPr>
        <p:spPr>
          <a:xfrm>
            <a:off x="111512" y="3967620"/>
            <a:ext cx="9021337"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srgbClr val="FFFFBD"/>
                </a:solidFill>
                <a:latin typeface="Times New Roman" panose="02020603050405020304" pitchFamily="18" charset="0"/>
                <a:cs typeface="Times New Roman" panose="02020603050405020304" pitchFamily="18" charset="0"/>
              </a:rPr>
              <a:t>The Powerful message of Hebrews</a:t>
            </a:r>
            <a:r>
              <a:rPr lang="en-AU" dirty="0">
                <a:solidFill>
                  <a:prstClr val="white"/>
                </a:solidFill>
                <a:latin typeface="Times New Roman" panose="02020603050405020304" pitchFamily="18" charset="0"/>
                <a:cs typeface="Times New Roman" panose="02020603050405020304" pitchFamily="18" charset="0"/>
              </a:rPr>
              <a:t>:  God equips us to do His will &amp; be who He calls us to be.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Exhortation is being inspired to obedience, in faith.  Knowing He WILL equip us.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Spiritual Gifts and Spiritual transformation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Christ is the ONLY means of Spiritual completeness. </a:t>
            </a:r>
          </a:p>
        </p:txBody>
      </p:sp>
    </p:spTree>
    <p:extLst>
      <p:ext uri="{BB962C8B-B14F-4D97-AF65-F5344CB8AC3E}">
        <p14:creationId xmlns:p14="http://schemas.microsoft.com/office/powerpoint/2010/main" val="209411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xEl>
                                              <p:pRg st="1" end="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0" grpId="0" animBg="1"/>
      <p:bldP spid="15" grpId="0"/>
      <p:bldP spid="12" grpId="0"/>
      <p:bldP spid="13" grpId="0"/>
      <p:bldP spid="14" grpId="0" animBg="1"/>
      <p:bldP spid="16" grpId="0" animBg="1"/>
      <p:bldP spid="17" grpId="0"/>
      <p:bldP spid="18" grpId="0"/>
      <p:bldP spid="1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1150" y="-18724"/>
            <a:ext cx="9144000" cy="400110"/>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Spiritual Completeness in the Will of God</a:t>
            </a:r>
            <a:endParaRPr lang="en-AU" sz="2000" dirty="0">
              <a:solidFill>
                <a:srgbClr val="FFFF00"/>
              </a:solidFill>
              <a:cs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1349365" y="275001"/>
            <a:ext cx="777246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word of encouragement;  urging on;  “You must do this”</a:t>
            </a:r>
          </a:p>
        </p:txBody>
      </p:sp>
      <p:sp>
        <p:nvSpPr>
          <p:cNvPr id="12" name="TextBox 11">
            <a:extLst>
              <a:ext uri="{FF2B5EF4-FFF2-40B4-BE49-F238E27FC236}">
                <a16:creationId xmlns:a16="http://schemas.microsoft.com/office/drawing/2014/main" id="{ABCDDF82-6905-4B34-2598-221AEE3D48DF}"/>
              </a:ext>
            </a:extLst>
          </p:cNvPr>
          <p:cNvSpPr txBox="1"/>
          <p:nvPr/>
        </p:nvSpPr>
        <p:spPr>
          <a:xfrm>
            <a:off x="-11150" y="250645"/>
            <a:ext cx="1594624" cy="400110"/>
          </a:xfrm>
          <a:prstGeom prst="rect">
            <a:avLst/>
          </a:prstGeom>
          <a:noFill/>
        </p:spPr>
        <p:txBody>
          <a:bodyPr wrap="square" rtlCol="0">
            <a:spAutoFit/>
          </a:bodyPr>
          <a:lstStyle/>
          <a:p>
            <a:pPr lvl="0">
              <a:defRPr/>
            </a:pPr>
            <a:r>
              <a:rPr lang="en-AU" sz="2000" dirty="0">
                <a:solidFill>
                  <a:srgbClr val="FFFF00"/>
                </a:solidFill>
                <a:latin typeface="Times New Roman" panose="02020603050405020304" pitchFamily="18" charset="0"/>
                <a:cs typeface="Times New Roman" panose="02020603050405020304" pitchFamily="18" charset="0"/>
              </a:rPr>
              <a:t>Exhortation</a:t>
            </a:r>
            <a:endParaRPr lang="en-AU" sz="2000" dirty="0">
              <a:solidFill>
                <a:srgbClr val="FFFF00"/>
              </a:solidFill>
              <a:cs typeface="Times New Roman" panose="02020603050405020304" pitchFamily="18" charset="0"/>
            </a:endParaRPr>
          </a:p>
        </p:txBody>
      </p:sp>
      <p:sp>
        <p:nvSpPr>
          <p:cNvPr id="13" name="TextBox 12">
            <a:extLst>
              <a:ext uri="{FF2B5EF4-FFF2-40B4-BE49-F238E27FC236}">
                <a16:creationId xmlns:a16="http://schemas.microsoft.com/office/drawing/2014/main" id="{A4287117-ADFB-D35B-451D-9ABC307CBE2C}"/>
              </a:ext>
            </a:extLst>
          </p:cNvPr>
          <p:cNvSpPr txBox="1"/>
          <p:nvPr/>
        </p:nvSpPr>
        <p:spPr>
          <a:xfrm>
            <a:off x="490655" y="559357"/>
            <a:ext cx="8642195"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For some, it is a coaching and cheering on in what we most desire (pursuing God’s will)</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Others don’t want to hear it.  Rebel.  </a:t>
            </a:r>
          </a:p>
        </p:txBody>
      </p:sp>
      <p:sp>
        <p:nvSpPr>
          <p:cNvPr id="14" name="TextBox 13">
            <a:extLst>
              <a:ext uri="{FF2B5EF4-FFF2-40B4-BE49-F238E27FC236}">
                <a16:creationId xmlns:a16="http://schemas.microsoft.com/office/drawing/2014/main" id="{1E902D51-58BC-C9B7-8AFC-030BE88C3C21}"/>
              </a:ext>
            </a:extLst>
          </p:cNvPr>
          <p:cNvSpPr txBox="1"/>
          <p:nvPr/>
        </p:nvSpPr>
        <p:spPr>
          <a:xfrm>
            <a:off x="4137104" y="882522"/>
            <a:ext cx="4923264" cy="646331"/>
          </a:xfrm>
          <a:prstGeom prst="rect">
            <a:avLst/>
          </a:prstGeom>
          <a:noFill/>
          <a:ln>
            <a:solidFill>
              <a:srgbClr val="FFFF89"/>
            </a:solidFill>
          </a:ln>
        </p:spPr>
        <p:txBody>
          <a:bodyPr wrap="square" rtlCol="0">
            <a:spAutoFit/>
          </a:bodyPr>
          <a:lstStyle/>
          <a:p>
            <a:pPr lvl="0" algn="ctr">
              <a:defRPr/>
            </a:pPr>
            <a:r>
              <a:rPr lang="en-AU" dirty="0">
                <a:solidFill>
                  <a:srgbClr val="FFFF89"/>
                </a:solidFill>
                <a:latin typeface="Times New Roman" panose="02020603050405020304" pitchFamily="18" charset="0"/>
                <a:cs typeface="Times New Roman" panose="02020603050405020304" pitchFamily="18" charset="0"/>
              </a:rPr>
              <a:t>Full-on for Jesus  Vs.  Half-hearted.</a:t>
            </a:r>
          </a:p>
          <a:p>
            <a:pPr lvl="0">
              <a:defRPr/>
            </a:pPr>
            <a:r>
              <a:rPr lang="en-AU" dirty="0">
                <a:solidFill>
                  <a:schemeClr val="bg1"/>
                </a:solidFill>
                <a:latin typeface="Times New Roman" panose="02020603050405020304" pitchFamily="18" charset="0"/>
                <a:cs typeface="Times New Roman" panose="02020603050405020304" pitchFamily="18" charset="0"/>
              </a:rPr>
              <a:t>Being a Disciple of Jesus, following Him faithfully.</a:t>
            </a:r>
            <a:endParaRPr lang="en-AU" dirty="0">
              <a:solidFill>
                <a:schemeClr val="bg1"/>
              </a:solidFill>
              <a:cs typeface="Times New Roman" panose="02020603050405020304" pitchFamily="18" charset="0"/>
            </a:endParaRPr>
          </a:p>
        </p:txBody>
      </p:sp>
      <p:sp>
        <p:nvSpPr>
          <p:cNvPr id="16" name="TextBox 15">
            <a:extLst>
              <a:ext uri="{FF2B5EF4-FFF2-40B4-BE49-F238E27FC236}">
                <a16:creationId xmlns:a16="http://schemas.microsoft.com/office/drawing/2014/main" id="{3C13A452-6DDE-3723-D918-BB700BB53394}"/>
              </a:ext>
            </a:extLst>
          </p:cNvPr>
          <p:cNvSpPr txBox="1"/>
          <p:nvPr/>
        </p:nvSpPr>
        <p:spPr>
          <a:xfrm>
            <a:off x="641130" y="1594061"/>
            <a:ext cx="8028945" cy="1077218"/>
          </a:xfrm>
          <a:prstGeom prst="rect">
            <a:avLst/>
          </a:prstGeom>
          <a:solidFill>
            <a:schemeClr val="bg1"/>
          </a:solidFill>
        </p:spPr>
        <p:txBody>
          <a:bodyPr wrap="square" rtlCol="0">
            <a:spAutoFit/>
          </a:bodyPr>
          <a:lstStyle/>
          <a:p>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20 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Now may the God of peace who brought again from the dead our Lord Jesus, the great shepherd of the sheep, by the blood of the eternal covenant, </a:t>
            </a: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21 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equip you with everything good that you may do his will, working in us that which is pleasing in his sight, through Jesus Christ, to whom be glory forever and ever.  Amen.</a:t>
            </a:r>
            <a:r>
              <a:rPr lang="en-AU" sz="1600" dirty="0">
                <a:effectLst/>
              </a:rPr>
              <a:t> </a:t>
            </a:r>
            <a:endParaRPr lang="en-AU" sz="1600" dirty="0">
              <a:latin typeface="Times New Roman" panose="02020603050405020304" pitchFamily="18" charset="0"/>
              <a:ea typeface="Times New Roman" panose="02020603050405020304" pitchFamily="18" charset="0"/>
            </a:endParaRPr>
          </a:p>
        </p:txBody>
      </p:sp>
      <p:sp>
        <p:nvSpPr>
          <p:cNvPr id="17" name="TextBox 16">
            <a:extLst>
              <a:ext uri="{FF2B5EF4-FFF2-40B4-BE49-F238E27FC236}">
                <a16:creationId xmlns:a16="http://schemas.microsoft.com/office/drawing/2014/main" id="{CA036701-2C79-E064-1E16-20A51EB45FD3}"/>
              </a:ext>
            </a:extLst>
          </p:cNvPr>
          <p:cNvSpPr txBox="1"/>
          <p:nvPr/>
        </p:nvSpPr>
        <p:spPr>
          <a:xfrm>
            <a:off x="100362" y="2611181"/>
            <a:ext cx="8642195"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Blood of Jesus – the eternal covenant.  Never to be repealed.  </a:t>
            </a:r>
          </a:p>
        </p:txBody>
      </p:sp>
      <p:sp>
        <p:nvSpPr>
          <p:cNvPr id="18" name="TextBox 17">
            <a:extLst>
              <a:ext uri="{FF2B5EF4-FFF2-40B4-BE49-F238E27FC236}">
                <a16:creationId xmlns:a16="http://schemas.microsoft.com/office/drawing/2014/main" id="{98FF1A71-3EDC-FACD-4B79-E459CF72E48D}"/>
              </a:ext>
            </a:extLst>
          </p:cNvPr>
          <p:cNvSpPr txBox="1"/>
          <p:nvPr/>
        </p:nvSpPr>
        <p:spPr>
          <a:xfrm>
            <a:off x="11150" y="2967913"/>
            <a:ext cx="9121832" cy="369332"/>
          </a:xfrm>
          <a:prstGeom prst="rect">
            <a:avLst/>
          </a:prstGeom>
          <a:noFill/>
        </p:spPr>
        <p:txBody>
          <a:bodyPr wrap="square" rtlCol="0">
            <a:spAutoFit/>
          </a:bodyPr>
          <a:lstStyle/>
          <a:p>
            <a:pPr lvl="0">
              <a:defRPr/>
            </a:pPr>
            <a:r>
              <a:rPr lang="en-AU" dirty="0">
                <a:solidFill>
                  <a:srgbClr val="FFFF00"/>
                </a:solidFill>
                <a:latin typeface="Times New Roman" panose="02020603050405020304" pitchFamily="18" charset="0"/>
                <a:cs typeface="Times New Roman" panose="02020603050405020304" pitchFamily="18" charset="0"/>
              </a:rPr>
              <a:t>Spiritual Completeness.  </a:t>
            </a:r>
            <a:r>
              <a:rPr lang="en-AU" dirty="0">
                <a:solidFill>
                  <a:schemeClr val="bg1"/>
                </a:solidFill>
                <a:latin typeface="Times New Roman" panose="02020603050405020304" pitchFamily="18" charset="0"/>
                <a:cs typeface="Times New Roman" panose="02020603050405020304" pitchFamily="18" charset="0"/>
              </a:rPr>
              <a:t>Being equipped with everything Good, to do God’s will.</a:t>
            </a:r>
            <a:endParaRPr lang="en-AU" dirty="0">
              <a:solidFill>
                <a:schemeClr val="bg1"/>
              </a:solidFill>
              <a:cs typeface="Times New Roman" panose="02020603050405020304" pitchFamily="18" charset="0"/>
            </a:endParaRPr>
          </a:p>
        </p:txBody>
      </p:sp>
      <p:sp>
        <p:nvSpPr>
          <p:cNvPr id="19" name="TextBox 18">
            <a:extLst>
              <a:ext uri="{FF2B5EF4-FFF2-40B4-BE49-F238E27FC236}">
                <a16:creationId xmlns:a16="http://schemas.microsoft.com/office/drawing/2014/main" id="{878F1575-48FC-C998-D2A3-8C0AD32E5A92}"/>
              </a:ext>
            </a:extLst>
          </p:cNvPr>
          <p:cNvSpPr txBox="1"/>
          <p:nvPr/>
        </p:nvSpPr>
        <p:spPr>
          <a:xfrm>
            <a:off x="122663" y="3265473"/>
            <a:ext cx="9021337"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srgbClr val="FFFFBD"/>
                </a:solidFill>
                <a:latin typeface="Times New Roman" panose="02020603050405020304" pitchFamily="18" charset="0"/>
                <a:cs typeface="Times New Roman" panose="02020603050405020304" pitchFamily="18" charset="0"/>
              </a:rPr>
              <a:t>The Powerful message of Hebrews</a:t>
            </a:r>
            <a:r>
              <a:rPr lang="en-AU" dirty="0">
                <a:solidFill>
                  <a:prstClr val="white"/>
                </a:solidFill>
                <a:latin typeface="Times New Roman" panose="02020603050405020304" pitchFamily="18" charset="0"/>
                <a:cs typeface="Times New Roman" panose="02020603050405020304" pitchFamily="18" charset="0"/>
              </a:rPr>
              <a:t>:  God equips us to do His will &amp; be who He calls us to be.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Exhortation is being inspired to obedience, in faith.  Knowing He WILL equip 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Spiritual Gifts and Spiritual transformation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Christ is the ONLY means of Spiritual completeness. </a:t>
            </a:r>
          </a:p>
        </p:txBody>
      </p:sp>
      <p:sp>
        <p:nvSpPr>
          <p:cNvPr id="22" name="TextBox 21">
            <a:extLst>
              <a:ext uri="{FF2B5EF4-FFF2-40B4-BE49-F238E27FC236}">
                <a16:creationId xmlns:a16="http://schemas.microsoft.com/office/drawing/2014/main" id="{1AF39E94-836E-ED16-3420-21732493D73E}"/>
              </a:ext>
            </a:extLst>
          </p:cNvPr>
          <p:cNvSpPr txBox="1"/>
          <p:nvPr/>
        </p:nvSpPr>
        <p:spPr>
          <a:xfrm>
            <a:off x="5577" y="4690024"/>
            <a:ext cx="2720898" cy="369332"/>
          </a:xfrm>
          <a:prstGeom prst="rect">
            <a:avLst/>
          </a:prstGeom>
          <a:noFill/>
        </p:spPr>
        <p:txBody>
          <a:bodyPr wrap="square" rtlCol="0">
            <a:spAutoFit/>
          </a:bodyPr>
          <a:lstStyle/>
          <a:p>
            <a:pPr lvl="0">
              <a:defRPr/>
            </a:pPr>
            <a:r>
              <a:rPr lang="en-AU" dirty="0">
                <a:solidFill>
                  <a:srgbClr val="FFFF00"/>
                </a:solidFill>
                <a:latin typeface="Times New Roman" panose="02020603050405020304" pitchFamily="18" charset="0"/>
                <a:cs typeface="Times New Roman" panose="02020603050405020304" pitchFamily="18" charset="0"/>
              </a:rPr>
              <a:t>Jesus, the Great Shepherd</a:t>
            </a:r>
            <a:endParaRPr lang="en-AU" dirty="0">
              <a:solidFill>
                <a:schemeClr val="bg1"/>
              </a:solidFill>
              <a:cs typeface="Times New Roman" panose="02020603050405020304" pitchFamily="18" charset="0"/>
            </a:endParaRPr>
          </a:p>
        </p:txBody>
      </p:sp>
      <p:sp>
        <p:nvSpPr>
          <p:cNvPr id="23" name="TextBox 22">
            <a:extLst>
              <a:ext uri="{FF2B5EF4-FFF2-40B4-BE49-F238E27FC236}">
                <a16:creationId xmlns:a16="http://schemas.microsoft.com/office/drawing/2014/main" id="{F80C35B4-91BD-C241-82F7-550BAB55E87E}"/>
              </a:ext>
            </a:extLst>
          </p:cNvPr>
          <p:cNvSpPr txBox="1"/>
          <p:nvPr/>
        </p:nvSpPr>
        <p:spPr>
          <a:xfrm>
            <a:off x="2603811" y="4689940"/>
            <a:ext cx="6523598"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Following the shepherd who leads from death to life.</a:t>
            </a:r>
          </a:p>
        </p:txBody>
      </p:sp>
      <p:sp>
        <p:nvSpPr>
          <p:cNvPr id="24" name="TextBox 23">
            <a:extLst>
              <a:ext uri="{FF2B5EF4-FFF2-40B4-BE49-F238E27FC236}">
                <a16:creationId xmlns:a16="http://schemas.microsoft.com/office/drawing/2014/main" id="{2F96BBE2-6B11-59C9-D3AA-814366C94C20}"/>
              </a:ext>
            </a:extLst>
          </p:cNvPr>
          <p:cNvSpPr txBox="1"/>
          <p:nvPr/>
        </p:nvSpPr>
        <p:spPr>
          <a:xfrm>
            <a:off x="94918" y="5080457"/>
            <a:ext cx="8814906" cy="369332"/>
          </a:xfrm>
          <a:prstGeom prst="rect">
            <a:avLst/>
          </a:prstGeom>
          <a:noFill/>
          <a:ln>
            <a:solidFill>
              <a:schemeClr val="bg1"/>
            </a:solidFill>
          </a:ln>
        </p:spPr>
        <p:txBody>
          <a:bodyPr wrap="square" rtlCol="0">
            <a:spAutoFit/>
          </a:bodyPr>
          <a:lstStyle/>
          <a:p>
            <a:pPr lvl="0">
              <a:defRPr/>
            </a:pPr>
            <a:r>
              <a:rPr lang="en-AU" dirty="0">
                <a:solidFill>
                  <a:prstClr val="white"/>
                </a:solidFill>
                <a:latin typeface="Times New Roman" panose="02020603050405020304" pitchFamily="18" charset="0"/>
                <a:cs typeface="Times New Roman" panose="02020603050405020304" pitchFamily="18" charset="0"/>
              </a:rPr>
              <a:t>Exhortation demands a response.  Stop messing around with Christianity.  Get real with Jesus.</a:t>
            </a:r>
          </a:p>
        </p:txBody>
      </p:sp>
    </p:spTree>
    <p:extLst>
      <p:ext uri="{BB962C8B-B14F-4D97-AF65-F5344CB8AC3E}">
        <p14:creationId xmlns:p14="http://schemas.microsoft.com/office/powerpoint/2010/main" val="271849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27891</TotalTime>
  <Words>660</Words>
  <Application>Microsoft Macintosh PowerPoint</Application>
  <PresentationFormat>On-screen Show (16:10)</PresentationFormat>
  <Paragraphs>50</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387</cp:revision>
  <cp:lastPrinted>2025-11-21T07:47:21Z</cp:lastPrinted>
  <dcterms:created xsi:type="dcterms:W3CDTF">2024-07-12T04:24:48Z</dcterms:created>
  <dcterms:modified xsi:type="dcterms:W3CDTF">2025-11-21T07:47:45Z</dcterms:modified>
</cp:coreProperties>
</file>